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8" r:id="rId3"/>
    <p:sldId id="264" r:id="rId4"/>
    <p:sldId id="269" r:id="rId5"/>
    <p:sldId id="265" r:id="rId6"/>
    <p:sldId id="258" r:id="rId7"/>
    <p:sldId id="261" r:id="rId8"/>
    <p:sldId id="260" r:id="rId9"/>
    <p:sldId id="262" r:id="rId10"/>
    <p:sldId id="259" r:id="rId11"/>
    <p:sldId id="271" r:id="rId12"/>
    <p:sldId id="270" r:id="rId13"/>
    <p:sldId id="263" r:id="rId14"/>
    <p:sldId id="266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ige driehoek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5" name="Groep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Vrije v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7" name="Vrije v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nl-NL" sz="1800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10" name="Rechte verbindingslijn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11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0B5F0CD-A7B1-49DB-A46A-C7EB854705AA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12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13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E39A947-E21F-4BD1-BC4C-C30936539D9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7984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2B4B8-A495-4AFF-9337-1B99D121294B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05442-7DBD-4BE8-AE28-BA9CE88D6B1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1869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8FBE1-1ADE-47D4-8472-40C34C891003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529D5-4442-47AB-AB93-3D7EAA9F7D5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2524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DA5AF-0231-4996-8F54-02D0EDA88F19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74BAD-629E-40EB-8E0A-2B9309FBA51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483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nthaak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Punthaak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49EA7D-174E-4815-A80D-51A82AD07F00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2E656-B621-477F-9EA5-829F3CB2922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46908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475367-FF4D-4D03-97B4-CEE15C80EF70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EC4E6-B1ED-41B5-9DC9-003776F84C4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32038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7BCF1F-EDCB-4620-98DE-39D532E463D5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0B000-2B6F-47AB-AB91-50AB1D6C55F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30946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3A778C-8C3C-4559-AB92-C1E2FD6C1B4B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B9B38-2BB6-4A72-9BDF-0246F1BA750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43726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38768-5AD0-4759-8B47-00A6F5AB433A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3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028FE-2A48-4145-B0BA-9997F88E5A1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1280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4AD519-E53F-4865-9C7F-54BD8A4089A5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FF897-8BB2-4C29-AC96-04EE6806EC4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66257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 4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Vrije vorm 15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nl-NL" sz="1800"/>
          </a:p>
        </p:txBody>
      </p:sp>
      <p:sp>
        <p:nvSpPr>
          <p:cNvPr id="7" name="Rechthoekige driehoek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unthaak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Punthaak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1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316C73E-B5C0-4F56-9AB3-B7767EDE46A3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12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13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3856C-FDBA-4646-B880-CE276227B37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69079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27" name="Vrije vorm 11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nl-NL" sz="1800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033" name="Tijdelijke aanduiding voor tekst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  <a:endParaRPr lang="en-US" altLang="nl-NL" smtClean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61A0915-CEED-442B-B1B5-7C34F77ED8E6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anose="020B0602030504020204" pitchFamily="34" charset="0"/>
              </a:defRPr>
            </a:lvl1pPr>
          </a:lstStyle>
          <a:p>
            <a:pPr>
              <a:defRPr/>
            </a:pPr>
            <a:fld id="{8A5B899C-4133-4397-A431-366D856C9EE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4985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Xz-_CUVe0A" TargetMode="External"/><Relationship Id="rId2" Type="http://schemas.openxmlformats.org/officeDocument/2006/relationships/hyperlink" Target="https://www.youtube.com/watch?v=_HJ6weqeiQ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bGkOxDFwSG8" TargetMode="External"/><Relationship Id="rId5" Type="http://schemas.openxmlformats.org/officeDocument/2006/relationships/hyperlink" Target="https://www.youtube.com/watch?v=4UK0Epa6low" TargetMode="External"/><Relationship Id="rId4" Type="http://schemas.openxmlformats.org/officeDocument/2006/relationships/hyperlink" Target="https://www.youtube.com/watch?v=BDf--y_GPW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P1EZSugKPc" TargetMode="External"/><Relationship Id="rId2" Type="http://schemas.openxmlformats.org/officeDocument/2006/relationships/hyperlink" Target="https://licg.nl/20g/praktisch/konijnen-en-knaagdieren/aanschaf-en-verzorging/het-optillen-van-een-konij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OONgykCz5A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vMYKkoYrOf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http://www.rexwidder.com/images/stories/op%20het%20gras-k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692150"/>
            <a:ext cx="2811462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39816" y="2877951"/>
            <a:ext cx="5542384" cy="101745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>
                <a:latin typeface="Arial Rounded MT Bold" pitchFamily="34" charset="0"/>
              </a:rPr>
              <a:t>Konijn: </a:t>
            </a:r>
            <a:r>
              <a:rPr lang="nl-NL" dirty="0" smtClean="0">
                <a:latin typeface="Arial Rounded MT Bold" pitchFamily="34" charset="0"/>
              </a:rPr>
              <a:t>Verzorging &amp; Gedrag</a:t>
            </a:r>
            <a:endParaRPr lang="nl-NL" dirty="0">
              <a:latin typeface="Arial Rounded MT Bold" pitchFamily="34" charset="0"/>
            </a:endParaRPr>
          </a:p>
        </p:txBody>
      </p:sp>
      <p:sp>
        <p:nvSpPr>
          <p:cNvPr id="10244" name="Ondertitel 2"/>
          <p:cNvSpPr>
            <a:spLocks noGrp="1"/>
          </p:cNvSpPr>
          <p:nvPr>
            <p:ph type="subTitle" idx="1"/>
          </p:nvPr>
        </p:nvSpPr>
        <p:spPr>
          <a:xfrm>
            <a:off x="2209800" y="3838079"/>
            <a:ext cx="7772400" cy="1200150"/>
          </a:xfrm>
        </p:spPr>
        <p:txBody>
          <a:bodyPr/>
          <a:lstStyle/>
          <a:p>
            <a:pPr marR="0" eaLnBrk="1" hangingPunct="1"/>
            <a:r>
              <a:rPr lang="nl-NL" altLang="nl-NL" dirty="0" smtClean="0">
                <a:latin typeface="Arial Rounded MT Bold" panose="020F0704030504030204" pitchFamily="34" charset="0"/>
              </a:rPr>
              <a:t>Diersoortverdieping: het konijn</a:t>
            </a:r>
          </a:p>
        </p:txBody>
      </p:sp>
      <p:pic>
        <p:nvPicPr>
          <p:cNvPr id="10245" name="Picture 10" descr="http://www.rexwidder.com/images/stories/filou%20voorzichtig%20op%20de%20keien-k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284538"/>
            <a:ext cx="23717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2" descr="Nest 1 Esprit, 1 week ou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692151"/>
            <a:ext cx="21907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37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91323" y="1902941"/>
            <a:ext cx="9036423" cy="4555523"/>
          </a:xfrm>
        </p:spPr>
        <p:txBody>
          <a:bodyPr>
            <a:normAutofit/>
          </a:bodyPr>
          <a:lstStyle/>
          <a:p>
            <a:r>
              <a:rPr lang="nl-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Prooidier/vluchtdier</a:t>
            </a:r>
          </a:p>
          <a:p>
            <a:r>
              <a:rPr lang="nl-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Schemeractief</a:t>
            </a:r>
          </a:p>
          <a:p>
            <a:r>
              <a:rPr lang="nl-NL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Foerageerder</a:t>
            </a:r>
            <a:endParaRPr lang="nl-NL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Graver</a:t>
            </a:r>
          </a:p>
          <a:p>
            <a:r>
              <a:rPr lang="nl-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Groepsdier</a:t>
            </a:r>
          </a:p>
          <a:p>
            <a:r>
              <a:rPr lang="nl-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Nestblijver</a:t>
            </a:r>
            <a:endParaRPr lang="nl-N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1323" y="656961"/>
            <a:ext cx="9366325" cy="1143000"/>
          </a:xfrm>
        </p:spPr>
        <p:txBody>
          <a:bodyPr>
            <a:normAutofit/>
          </a:bodyPr>
          <a:lstStyle/>
          <a:p>
            <a:r>
              <a:rPr lang="nl-NL" dirty="0" smtClean="0">
                <a:latin typeface="Arial Rounded MT Bold" panose="020F0704030504030204" pitchFamily="34" charset="0"/>
              </a:rPr>
              <a:t>Gedrag</a:t>
            </a:r>
            <a:endParaRPr lang="nl-NL" dirty="0">
              <a:latin typeface="Arial Rounded MT Bold" panose="020F070403050403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198" y="886781"/>
            <a:ext cx="2303001" cy="153533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01" y="2808415"/>
            <a:ext cx="2639197" cy="175946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451" y="4801979"/>
            <a:ext cx="2639197" cy="175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49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91323" y="1902941"/>
            <a:ext cx="9036423" cy="4555523"/>
          </a:xfrm>
        </p:spPr>
        <p:txBody>
          <a:bodyPr>
            <a:normAutofit fontScale="47500" lnSpcReduction="20000"/>
          </a:bodyPr>
          <a:lstStyle/>
          <a:p>
            <a:pPr marL="68580" indent="0">
              <a:buNone/>
            </a:pPr>
            <a:r>
              <a:rPr lang="nl-NL" sz="4000" b="1" dirty="0">
                <a:latin typeface="Arial" panose="020B0604020202020204" pitchFamily="34" charset="0"/>
              </a:rPr>
              <a:t>Wat bedoelt het </a:t>
            </a:r>
            <a:r>
              <a:rPr lang="nl-NL" sz="4000" b="1" dirty="0" smtClean="0">
                <a:latin typeface="Arial" panose="020B0604020202020204" pitchFamily="34" charset="0"/>
              </a:rPr>
              <a:t>konijn:</a:t>
            </a:r>
            <a:endParaRPr lang="nl-NL" sz="4000" b="1" dirty="0">
              <a:latin typeface="Arial" panose="020B0604020202020204" pitchFamily="34" charset="0"/>
            </a:endParaRPr>
          </a:p>
          <a:p>
            <a:r>
              <a:rPr lang="nl-NL" sz="4000" dirty="0" smtClean="0">
                <a:latin typeface="Arial" panose="020B0604020202020204" pitchFamily="34" charset="0"/>
              </a:rPr>
              <a:t>Actie/geluid: </a:t>
            </a:r>
            <a:r>
              <a:rPr lang="nl-NL" sz="4000" dirty="0">
                <a:latin typeface="Arial" panose="020B0604020202020204" pitchFamily="34" charset="0"/>
              </a:rPr>
              <a:t>Grommen, krabben of naar voren schieten.</a:t>
            </a:r>
          </a:p>
          <a:p>
            <a:pPr marL="109537" indent="0">
              <a:buNone/>
            </a:pPr>
            <a:r>
              <a:rPr lang="nl-NL" sz="4000" dirty="0">
                <a:latin typeface="Arial" panose="020B0604020202020204" pitchFamily="34" charset="0"/>
              </a:rPr>
              <a:t> </a:t>
            </a:r>
            <a:r>
              <a:rPr lang="nl-NL" sz="4000" dirty="0" smtClean="0">
                <a:latin typeface="Arial" panose="020B0604020202020204" pitchFamily="34" charset="0"/>
              </a:rPr>
              <a:t>   </a:t>
            </a:r>
            <a:r>
              <a:rPr lang="nl-NL" sz="4000" dirty="0" smtClean="0">
                <a:latin typeface="Arial" panose="020B0604020202020204" pitchFamily="34" charset="0"/>
              </a:rPr>
              <a:t>Betekenis: </a:t>
            </a:r>
            <a:r>
              <a:rPr lang="nl-NL" sz="4000" dirty="0">
                <a:latin typeface="Arial" panose="020B0604020202020204" pitchFamily="34" charset="0"/>
              </a:rPr>
              <a:t>Ga weg! Ik zie je als een bedreiging.</a:t>
            </a:r>
          </a:p>
          <a:p>
            <a:r>
              <a:rPr lang="nl-NL" sz="4000" dirty="0" smtClean="0">
                <a:latin typeface="Arial" panose="020B0604020202020204" pitchFamily="34" charset="0"/>
              </a:rPr>
              <a:t>Actie/geluid: </a:t>
            </a:r>
            <a:r>
              <a:rPr lang="nl-NL" sz="4000" dirty="0">
                <a:latin typeface="Arial" panose="020B0604020202020204" pitchFamily="34" charset="0"/>
              </a:rPr>
              <a:t>Stampen met de achterpoot.</a:t>
            </a:r>
          </a:p>
          <a:p>
            <a:pPr marL="109537" indent="0">
              <a:buNone/>
            </a:pPr>
            <a:r>
              <a:rPr lang="nl-NL" sz="4000" dirty="0" smtClean="0">
                <a:latin typeface="Arial" panose="020B0604020202020204" pitchFamily="34" charset="0"/>
              </a:rPr>
              <a:t>    Betekenis: </a:t>
            </a:r>
            <a:r>
              <a:rPr lang="nl-NL" sz="4000" dirty="0">
                <a:latin typeface="Arial" panose="020B0604020202020204" pitchFamily="34" charset="0"/>
              </a:rPr>
              <a:t>Er dreigt gevaar</a:t>
            </a:r>
          </a:p>
          <a:p>
            <a:r>
              <a:rPr lang="nl-NL" sz="4000" dirty="0" smtClean="0">
                <a:latin typeface="Arial" panose="020B0604020202020204" pitchFamily="34" charset="0"/>
              </a:rPr>
              <a:t>Actie/geluid: </a:t>
            </a:r>
            <a:r>
              <a:rPr lang="nl-NL" sz="4000" dirty="0">
                <a:latin typeface="Arial" panose="020B0604020202020204" pitchFamily="34" charset="0"/>
              </a:rPr>
              <a:t>Zachtjes knarsetanden ofwel malen met de kiezen</a:t>
            </a:r>
          </a:p>
          <a:p>
            <a:pPr marL="109537" indent="0">
              <a:buNone/>
            </a:pPr>
            <a:r>
              <a:rPr lang="nl-NL" sz="4000" dirty="0" smtClean="0">
                <a:latin typeface="Arial" panose="020B0604020202020204" pitchFamily="34" charset="0"/>
              </a:rPr>
              <a:t>    Betekenis: </a:t>
            </a:r>
            <a:r>
              <a:rPr lang="nl-NL" sz="4000" dirty="0">
                <a:latin typeface="Arial" panose="020B0604020202020204" pitchFamily="34" charset="0"/>
              </a:rPr>
              <a:t>Ik voel me heel prettig</a:t>
            </a:r>
          </a:p>
          <a:p>
            <a:r>
              <a:rPr lang="nl-NL" sz="4000" dirty="0" smtClean="0">
                <a:latin typeface="Arial" panose="020B0604020202020204" pitchFamily="34" charset="0"/>
              </a:rPr>
              <a:t>Actie/geluid: </a:t>
            </a:r>
            <a:r>
              <a:rPr lang="nl-NL" sz="4000" dirty="0">
                <a:latin typeface="Arial" panose="020B0604020202020204" pitchFamily="34" charset="0"/>
              </a:rPr>
              <a:t>Rondjes draaien om de voeten met zoemen of knorren</a:t>
            </a:r>
          </a:p>
          <a:p>
            <a:pPr marL="109537" indent="0">
              <a:buNone/>
            </a:pPr>
            <a:r>
              <a:rPr lang="nl-NL" sz="4000" dirty="0" smtClean="0">
                <a:latin typeface="Arial" panose="020B0604020202020204" pitchFamily="34" charset="0"/>
              </a:rPr>
              <a:t>    Betekenis: </a:t>
            </a:r>
            <a:r>
              <a:rPr lang="nl-NL" sz="4000" dirty="0">
                <a:latin typeface="Arial" panose="020B0604020202020204" pitchFamily="34" charset="0"/>
              </a:rPr>
              <a:t>Ik ben </a:t>
            </a:r>
            <a:r>
              <a:rPr lang="nl-NL" sz="4000" dirty="0" smtClean="0">
                <a:latin typeface="Arial" panose="020B0604020202020204" pitchFamily="34" charset="0"/>
              </a:rPr>
              <a:t>seksueel </a:t>
            </a:r>
            <a:r>
              <a:rPr lang="nl-NL" sz="4000" dirty="0">
                <a:latin typeface="Arial" panose="020B0604020202020204" pitchFamily="34" charset="0"/>
              </a:rPr>
              <a:t>opgewonden</a:t>
            </a:r>
          </a:p>
          <a:p>
            <a:r>
              <a:rPr lang="nl-NL" sz="4000" dirty="0" smtClean="0">
                <a:latin typeface="Arial" panose="020B0604020202020204" pitchFamily="34" charset="0"/>
              </a:rPr>
              <a:t>Actie/geluid: </a:t>
            </a:r>
            <a:r>
              <a:rPr lang="nl-NL" sz="4000" dirty="0">
                <a:latin typeface="Arial" panose="020B0604020202020204" pitchFamily="34" charset="0"/>
              </a:rPr>
              <a:t>Springen en rennen met snelle bochten</a:t>
            </a:r>
          </a:p>
          <a:p>
            <a:pPr marL="109537" indent="0">
              <a:buNone/>
            </a:pPr>
            <a:r>
              <a:rPr lang="nl-NL" sz="4000" dirty="0" smtClean="0">
                <a:latin typeface="Arial" panose="020B0604020202020204" pitchFamily="34" charset="0"/>
              </a:rPr>
              <a:t>    Betekenis: </a:t>
            </a:r>
            <a:r>
              <a:rPr lang="nl-NL" sz="4000" dirty="0">
                <a:latin typeface="Arial" panose="020B0604020202020204" pitchFamily="34" charset="0"/>
              </a:rPr>
              <a:t>Ik voel me SUPER!!!!!</a:t>
            </a:r>
          </a:p>
          <a:p>
            <a:r>
              <a:rPr lang="nl-NL" sz="4000" dirty="0" smtClean="0">
                <a:latin typeface="Arial" panose="020B0604020202020204" pitchFamily="34" charset="0"/>
              </a:rPr>
              <a:t>Actie/geluid: </a:t>
            </a:r>
            <a:r>
              <a:rPr lang="nl-NL" sz="4000" dirty="0">
                <a:latin typeface="Arial" panose="020B0604020202020204" pitchFamily="34" charset="0"/>
              </a:rPr>
              <a:t>Met dingen gooien.</a:t>
            </a:r>
          </a:p>
          <a:p>
            <a:pPr marL="109537" indent="0">
              <a:buNone/>
            </a:pPr>
            <a:r>
              <a:rPr lang="nl-NL" sz="4000" dirty="0" smtClean="0">
                <a:latin typeface="Arial" panose="020B0604020202020204" pitchFamily="34" charset="0"/>
              </a:rPr>
              <a:t>    Betekenis: </a:t>
            </a:r>
            <a:r>
              <a:rPr lang="nl-NL" sz="4000" dirty="0">
                <a:latin typeface="Arial" panose="020B0604020202020204" pitchFamily="34" charset="0"/>
              </a:rPr>
              <a:t>Ik ben boos, of ik speel.</a:t>
            </a:r>
          </a:p>
          <a:p>
            <a:r>
              <a:rPr lang="nl-NL" sz="4000" dirty="0" smtClean="0">
                <a:latin typeface="Arial" panose="020B0604020202020204" pitchFamily="34" charset="0"/>
              </a:rPr>
              <a:t>Actie/geluid: </a:t>
            </a:r>
            <a:r>
              <a:rPr lang="nl-NL" sz="4000" dirty="0">
                <a:latin typeface="Arial" panose="020B0604020202020204" pitchFamily="34" charset="0"/>
              </a:rPr>
              <a:t>Achter voeten aanrennen.</a:t>
            </a:r>
          </a:p>
          <a:p>
            <a:pPr marL="109537" indent="0">
              <a:buNone/>
            </a:pPr>
            <a:r>
              <a:rPr lang="nl-NL" sz="4000" dirty="0" smtClean="0">
                <a:latin typeface="Arial" panose="020B0604020202020204" pitchFamily="34" charset="0"/>
              </a:rPr>
              <a:t>    Betekenis: </a:t>
            </a:r>
            <a:r>
              <a:rPr lang="nl-NL" sz="4000" dirty="0">
                <a:latin typeface="Arial" panose="020B0604020202020204" pitchFamily="34" charset="0"/>
              </a:rPr>
              <a:t>Ik wil spelen.</a:t>
            </a:r>
          </a:p>
          <a:p>
            <a:endParaRPr lang="nl-NL" sz="4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1323" y="656961"/>
            <a:ext cx="9366325" cy="1143000"/>
          </a:xfrm>
        </p:spPr>
        <p:txBody>
          <a:bodyPr>
            <a:normAutofit/>
          </a:bodyPr>
          <a:lstStyle/>
          <a:p>
            <a:r>
              <a:rPr lang="nl-NL" dirty="0" smtClean="0">
                <a:latin typeface="Arial Rounded MT Bold" panose="020F0704030504030204" pitchFamily="34" charset="0"/>
              </a:rPr>
              <a:t>Communicatie</a:t>
            </a:r>
            <a:endParaRPr lang="nl-NL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019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91323" y="1902941"/>
            <a:ext cx="9036423" cy="4555523"/>
          </a:xfrm>
        </p:spPr>
        <p:txBody>
          <a:bodyPr>
            <a:normAutofit fontScale="47500" lnSpcReduction="20000"/>
          </a:bodyPr>
          <a:lstStyle/>
          <a:p>
            <a:pPr marL="68580" indent="0">
              <a:buNone/>
            </a:pPr>
            <a:r>
              <a:rPr lang="nl-NL" sz="4000" b="1" dirty="0">
                <a:latin typeface="Arial" panose="020B0604020202020204" pitchFamily="34" charset="0"/>
              </a:rPr>
              <a:t>Wat bedoelt het </a:t>
            </a:r>
            <a:r>
              <a:rPr lang="nl-NL" sz="4000" b="1" dirty="0" smtClean="0">
                <a:latin typeface="Arial" panose="020B0604020202020204" pitchFamily="34" charset="0"/>
              </a:rPr>
              <a:t>konijn:</a:t>
            </a:r>
            <a:endParaRPr lang="nl-NL" sz="4000" b="1" dirty="0">
              <a:latin typeface="Arial" panose="020B0604020202020204" pitchFamily="34" charset="0"/>
            </a:endParaRPr>
          </a:p>
          <a:p>
            <a:r>
              <a:rPr lang="nl-NL" sz="4000" dirty="0" smtClean="0">
                <a:latin typeface="Arial" panose="020B0604020202020204" pitchFamily="34" charset="0"/>
              </a:rPr>
              <a:t>Actie/geluid: </a:t>
            </a:r>
            <a:r>
              <a:rPr lang="nl-NL" sz="4000" dirty="0">
                <a:latin typeface="Arial" panose="020B0604020202020204" pitchFamily="34" charset="0"/>
              </a:rPr>
              <a:t>Knabbelen aan dingen wat niet mag.</a:t>
            </a:r>
          </a:p>
          <a:p>
            <a:pPr marL="109537" indent="0">
              <a:buNone/>
            </a:pPr>
            <a:r>
              <a:rPr lang="nl-NL" sz="4000" dirty="0" smtClean="0">
                <a:latin typeface="Arial" panose="020B0604020202020204" pitchFamily="34" charset="0"/>
              </a:rPr>
              <a:t>    Betekenis: </a:t>
            </a:r>
            <a:r>
              <a:rPr lang="nl-NL" sz="4000" dirty="0">
                <a:latin typeface="Arial" panose="020B0604020202020204" pitchFamily="34" charset="0"/>
              </a:rPr>
              <a:t>Ik verveel me, heb speelgoed nodig, of ik ben nieuwsgierig.</a:t>
            </a:r>
          </a:p>
          <a:p>
            <a:r>
              <a:rPr lang="nl-NL" sz="4000" dirty="0" smtClean="0">
                <a:latin typeface="Arial" panose="020B0604020202020204" pitchFamily="34" charset="0"/>
              </a:rPr>
              <a:t>Actie/geluid: </a:t>
            </a:r>
            <a:r>
              <a:rPr lang="nl-NL" sz="4000" dirty="0">
                <a:latin typeface="Arial" panose="020B0604020202020204" pitchFamily="34" charset="0"/>
              </a:rPr>
              <a:t>Neusje tegen je aan duwen / hand likken</a:t>
            </a:r>
          </a:p>
          <a:p>
            <a:pPr marL="109537" indent="0">
              <a:buNone/>
            </a:pPr>
            <a:r>
              <a:rPr lang="nl-NL" sz="4000" dirty="0" smtClean="0">
                <a:latin typeface="Arial" panose="020B0604020202020204" pitchFamily="34" charset="0"/>
              </a:rPr>
              <a:t>    Betekenis: </a:t>
            </a:r>
            <a:r>
              <a:rPr lang="nl-NL" sz="4000" dirty="0">
                <a:latin typeface="Arial" panose="020B0604020202020204" pitchFamily="34" charset="0"/>
              </a:rPr>
              <a:t>Ik vind je lief en ik wil aandacht</a:t>
            </a:r>
          </a:p>
          <a:p>
            <a:r>
              <a:rPr lang="nl-NL" sz="4000" dirty="0" smtClean="0">
                <a:latin typeface="Arial" panose="020B0604020202020204" pitchFamily="34" charset="0"/>
              </a:rPr>
              <a:t>Actie/geluid: </a:t>
            </a:r>
            <a:r>
              <a:rPr lang="nl-NL" sz="4000" dirty="0">
                <a:latin typeface="Arial" panose="020B0604020202020204" pitchFamily="34" charset="0"/>
              </a:rPr>
              <a:t>Languit liggen</a:t>
            </a:r>
          </a:p>
          <a:p>
            <a:pPr marL="109537" indent="0">
              <a:buNone/>
            </a:pPr>
            <a:r>
              <a:rPr lang="nl-NL" sz="4000" dirty="0" smtClean="0">
                <a:latin typeface="Arial" panose="020B0604020202020204" pitchFamily="34" charset="0"/>
              </a:rPr>
              <a:t>    Betekenis: </a:t>
            </a:r>
            <a:r>
              <a:rPr lang="nl-NL" sz="4000" dirty="0">
                <a:latin typeface="Arial" panose="020B0604020202020204" pitchFamily="34" charset="0"/>
              </a:rPr>
              <a:t>Ik voel me op mijn gemak.</a:t>
            </a:r>
          </a:p>
          <a:p>
            <a:r>
              <a:rPr lang="nl-NL" sz="4000" dirty="0" smtClean="0">
                <a:latin typeface="Arial" panose="020B0604020202020204" pitchFamily="34" charset="0"/>
              </a:rPr>
              <a:t>Actie/geluid: </a:t>
            </a:r>
            <a:r>
              <a:rPr lang="nl-NL" sz="4000" dirty="0">
                <a:latin typeface="Arial" panose="020B0604020202020204" pitchFamily="34" charset="0"/>
              </a:rPr>
              <a:t>Rechtop staan</a:t>
            </a:r>
          </a:p>
          <a:p>
            <a:pPr marL="109537" indent="0">
              <a:buNone/>
            </a:pPr>
            <a:r>
              <a:rPr lang="nl-NL" sz="4000" dirty="0" smtClean="0">
                <a:latin typeface="Arial" panose="020B0604020202020204" pitchFamily="34" charset="0"/>
              </a:rPr>
              <a:t>    Betekenis: </a:t>
            </a:r>
            <a:r>
              <a:rPr lang="nl-NL" sz="4000" dirty="0">
                <a:latin typeface="Arial" panose="020B0604020202020204" pitchFamily="34" charset="0"/>
              </a:rPr>
              <a:t>Zo kan ik de omgeving goed bekijken</a:t>
            </a:r>
          </a:p>
          <a:p>
            <a:r>
              <a:rPr lang="nl-NL" sz="4000" dirty="0" smtClean="0">
                <a:latin typeface="Arial" panose="020B0604020202020204" pitchFamily="34" charset="0"/>
              </a:rPr>
              <a:t>Actie/geluid: </a:t>
            </a:r>
            <a:r>
              <a:rPr lang="nl-NL" sz="4000" dirty="0">
                <a:latin typeface="Arial" panose="020B0604020202020204" pitchFamily="34" charset="0"/>
              </a:rPr>
              <a:t>Hard tandenknarsen en wegkruipen</a:t>
            </a:r>
          </a:p>
          <a:p>
            <a:pPr marL="109537" indent="0">
              <a:buNone/>
            </a:pPr>
            <a:r>
              <a:rPr lang="nl-NL" sz="4000" dirty="0" smtClean="0">
                <a:latin typeface="Arial" panose="020B0604020202020204" pitchFamily="34" charset="0"/>
              </a:rPr>
              <a:t>    Betekenis: </a:t>
            </a:r>
            <a:r>
              <a:rPr lang="nl-NL" sz="4000" dirty="0">
                <a:latin typeface="Arial" panose="020B0604020202020204" pitchFamily="34" charset="0"/>
              </a:rPr>
              <a:t>Ik voel me ziek of ik heb pijn</a:t>
            </a:r>
          </a:p>
          <a:p>
            <a:r>
              <a:rPr lang="nl-NL" sz="4000" dirty="0" smtClean="0">
                <a:latin typeface="Arial" panose="020B0604020202020204" pitchFamily="34" charset="0"/>
              </a:rPr>
              <a:t>Actie/geluid: </a:t>
            </a:r>
            <a:r>
              <a:rPr lang="nl-NL" sz="4000" dirty="0">
                <a:latin typeface="Arial" panose="020B0604020202020204" pitchFamily="34" charset="0"/>
              </a:rPr>
              <a:t>Stil in een hoekje zitten</a:t>
            </a:r>
          </a:p>
          <a:p>
            <a:pPr marL="109537" indent="0">
              <a:buNone/>
            </a:pPr>
            <a:r>
              <a:rPr lang="nl-NL" sz="4000" dirty="0" smtClean="0">
                <a:latin typeface="Arial" panose="020B0604020202020204" pitchFamily="34" charset="0"/>
              </a:rPr>
              <a:t>    Betekenis: </a:t>
            </a:r>
            <a:r>
              <a:rPr lang="nl-NL" sz="4000" dirty="0">
                <a:latin typeface="Arial" panose="020B0604020202020204" pitchFamily="34" charset="0"/>
              </a:rPr>
              <a:t>Ik ben ziek of ik ben bang.</a:t>
            </a:r>
          </a:p>
          <a:p>
            <a:r>
              <a:rPr lang="nl-NL" sz="4000" dirty="0" smtClean="0">
                <a:latin typeface="Arial" panose="020B0604020202020204" pitchFamily="34" charset="0"/>
              </a:rPr>
              <a:t>Actie/geluid: </a:t>
            </a:r>
            <a:r>
              <a:rPr lang="nl-NL" sz="4000" dirty="0">
                <a:latin typeface="Arial" panose="020B0604020202020204" pitchFamily="34" charset="0"/>
              </a:rPr>
              <a:t>Schreeuwen of gillen</a:t>
            </a:r>
          </a:p>
          <a:p>
            <a:pPr marL="109537" indent="0">
              <a:buNone/>
            </a:pPr>
            <a:r>
              <a:rPr lang="nl-NL" sz="4000" dirty="0" smtClean="0">
                <a:latin typeface="Arial" panose="020B0604020202020204" pitchFamily="34" charset="0"/>
              </a:rPr>
              <a:t>    Betekenis: </a:t>
            </a:r>
            <a:r>
              <a:rPr lang="nl-NL" sz="4000" dirty="0">
                <a:latin typeface="Arial" panose="020B0604020202020204" pitchFamily="34" charset="0"/>
              </a:rPr>
              <a:t>Ik verkeer in doodsangst of in doodsnood</a:t>
            </a:r>
            <a:endParaRPr lang="nl-NL" sz="4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1323" y="656961"/>
            <a:ext cx="9366325" cy="1143000"/>
          </a:xfrm>
        </p:spPr>
        <p:txBody>
          <a:bodyPr>
            <a:normAutofit/>
          </a:bodyPr>
          <a:lstStyle/>
          <a:p>
            <a:r>
              <a:rPr lang="nl-NL" dirty="0" smtClean="0">
                <a:latin typeface="Arial Rounded MT Bold" panose="020F0704030504030204" pitchFamily="34" charset="0"/>
              </a:rPr>
              <a:t>Communicatie</a:t>
            </a:r>
            <a:r>
              <a:rPr lang="nl-NL" dirty="0" smtClean="0">
                <a:latin typeface="Arial Rounded MT Bold" panose="020F0704030504030204" pitchFamily="34" charset="0"/>
              </a:rPr>
              <a:t> 2</a:t>
            </a:r>
            <a:endParaRPr lang="nl-NL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973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96835" y="613954"/>
            <a:ext cx="10032274" cy="5577840"/>
          </a:xfrm>
        </p:spPr>
        <p:txBody>
          <a:bodyPr/>
          <a:lstStyle/>
          <a:p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Binky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https://www.youtube.com/watch?v=_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HJ6weqeiQw</a:t>
            </a:r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Bunnyflop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https://www.youtube.com/watch?v=NXz-_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CUVe0A</a:t>
            </a:r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>
              <a:buNone/>
            </a:pPr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Koppelen/sociaal gedrag: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https://www.youtube.com/watch?v=BDf--y_GPW0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Spelen met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je konijn: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www.youtube.com/watch?v=4UK0Epa6low</a:t>
            </a:r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>
              <a:buNone/>
            </a:pPr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Buiten spelen: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www.youtube.com/watch?v=bGkOxDFwSG8</a:t>
            </a:r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>
              <a:buNone/>
            </a:pPr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Lees ook de LICG-folder op de ELO (Magister): Voedselverrijking en spelletjes voor konijnen en knaagdieren</a:t>
            </a:r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24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6033" y="887621"/>
            <a:ext cx="9366325" cy="1143000"/>
          </a:xfrm>
        </p:spPr>
        <p:txBody>
          <a:bodyPr/>
          <a:lstStyle/>
          <a:p>
            <a:pPr algn="ctr"/>
            <a:r>
              <a:rPr lang="nl-NL" dirty="0" smtClean="0">
                <a:latin typeface="Arial Rounded MT Bold" panose="020F0704030504030204" pitchFamily="34" charset="0"/>
              </a:rPr>
              <a:t>EINDE</a:t>
            </a:r>
            <a:endParaRPr lang="nl-NL" dirty="0">
              <a:latin typeface="Arial Rounded MT Bold" panose="020F070403050403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557" y="2404762"/>
            <a:ext cx="5308256" cy="353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91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Lees de LICG-folders op de ELO (Magister): </a:t>
            </a:r>
          </a:p>
          <a:p>
            <a:pPr marL="109537" indent="0">
              <a:buNone/>
            </a:pPr>
            <a:endParaRPr lang="nl-NL" dirty="0" smtClean="0"/>
          </a:p>
          <a:p>
            <a:r>
              <a:rPr lang="nl-NL" dirty="0" smtClean="0"/>
              <a:t>De aanschaf van een konijn</a:t>
            </a:r>
          </a:p>
          <a:p>
            <a:r>
              <a:rPr lang="nl-NL" dirty="0" smtClean="0"/>
              <a:t>Bijtende konijnen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Bezint eer ge begint…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052" y="1996440"/>
            <a:ext cx="4584518" cy="458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4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91323" y="2133600"/>
            <a:ext cx="9036423" cy="3699029"/>
          </a:xfrm>
        </p:spPr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Naast dagelijkse goede voeding en de zorg voor een schoon verblijf: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Gezondheidscontrole liefst dagelijks, minimaal 1x per week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Vachtverzorging 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Nagelcontrole en indien nodig nagels knippen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Gebitscontrole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Aandacht en mogelijkheid tot vrij bewegen (afhankelijk van wijze van huisvesting)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1323" y="797005"/>
            <a:ext cx="9366325" cy="1143000"/>
          </a:xfrm>
        </p:spPr>
        <p:txBody>
          <a:bodyPr/>
          <a:lstStyle/>
          <a:p>
            <a:r>
              <a:rPr lang="nl-NL" dirty="0" smtClean="0">
                <a:latin typeface="Arial Rounded MT Bold" panose="020F0704030504030204" pitchFamily="34" charset="0"/>
              </a:rPr>
              <a:t>Algemene verzorging</a:t>
            </a:r>
            <a:endParaRPr lang="nl-NL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694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Liever niet, maar indien nodig dan op de juiste wijze:</a:t>
            </a:r>
          </a:p>
          <a:p>
            <a:r>
              <a:rPr lang="nl-NL" dirty="0" smtClean="0">
                <a:hlinkClick r:id="rId2"/>
              </a:rPr>
              <a:t>Optillen konijn LICG</a:t>
            </a:r>
            <a:endParaRPr lang="nl-NL" dirty="0" smtClean="0"/>
          </a:p>
          <a:p>
            <a:r>
              <a:rPr lang="nl-NL" dirty="0" smtClean="0">
                <a:hlinkClick r:id="rId3"/>
              </a:rPr>
              <a:t>Video optillen konijn</a:t>
            </a:r>
          </a:p>
          <a:p>
            <a:r>
              <a:rPr lang="nl-NL" dirty="0" smtClean="0">
                <a:hlinkClick r:id="rId3"/>
              </a:rPr>
              <a:t>Uitgebreide video optillen konijn 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>
                <a:hlinkClick r:id="rId4"/>
              </a:rPr>
              <a:t>Alternatief voor optillen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Optillen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5"/>
          <a:srcRect t="8967" b="10557"/>
          <a:stretch/>
        </p:blipFill>
        <p:spPr>
          <a:xfrm>
            <a:off x="7140076" y="2185206"/>
            <a:ext cx="4063501" cy="401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99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Van kop tot staart het hele lichaam checken met je ogen en handen 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 Rounded MT Bold" panose="020F0704030504030204" pitchFamily="34" charset="0"/>
              </a:rPr>
              <a:t>Gezondheidscontrole</a:t>
            </a:r>
            <a:endParaRPr lang="nl-NL" dirty="0">
              <a:latin typeface="Arial Rounded MT Bold" panose="020F070403050403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630" y="2940908"/>
            <a:ext cx="2564750" cy="326218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601" y="3466316"/>
            <a:ext cx="3549470" cy="236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21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Omdat te lange nagels problemen kunnen geven en de nagels niet altijd op natuurlijke wijze voldoende afslijten is een regelmatige controle belangrijk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Te lange nagels kunnen geknipt worden met een nageltang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Bij lichte nagels kun je het leven zien lopen, bij donkere nagels hooguit m.b.v. een lampje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Een goede maatstaf is de haargrens bij de teentjes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Nagelknippen aanleren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070" y="338138"/>
            <a:ext cx="9366325" cy="1143000"/>
          </a:xfrm>
        </p:spPr>
        <p:txBody>
          <a:bodyPr/>
          <a:lstStyle/>
          <a:p>
            <a:r>
              <a:rPr lang="nl-NL" dirty="0" smtClean="0">
                <a:latin typeface="Arial Rounded MT Bold" panose="020F0704030504030204" pitchFamily="34" charset="0"/>
              </a:rPr>
              <a:t>Nagelverzorging</a:t>
            </a:r>
            <a:endParaRPr lang="nl-NL" dirty="0">
              <a:latin typeface="Arial Rounded MT Bold" panose="020F070403050403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296" y="5120202"/>
            <a:ext cx="1566404" cy="104228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8091" y="3137454"/>
            <a:ext cx="1354609" cy="101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34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5621" y="1377196"/>
            <a:ext cx="5445211" cy="441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78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37096" y="2101231"/>
            <a:ext cx="9036423" cy="3508977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Tanden groeien door: verkeerde voeding maar ook erfelijke factoren kunnen zorgen voor onvoldoende, teveel of verkeerde slijtage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Bij een verkeerde stand van de tanden kunnen problemen ontstaan; een voorbeeld hiervan zijn olifantstanden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Ook kunnen haken op de kiezen ontstaan met vervelende gevolgen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Naast goede voeding is het regelmatig controleren van het gebit een noodzakelijk onderdeel v.d. verzorging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2142" y="839435"/>
            <a:ext cx="9366325" cy="1143000"/>
          </a:xfrm>
        </p:spPr>
        <p:txBody>
          <a:bodyPr/>
          <a:lstStyle/>
          <a:p>
            <a:r>
              <a:rPr lang="nl-NL" dirty="0" smtClean="0">
                <a:latin typeface="Arial Rounded MT Bold" panose="020F0704030504030204" pitchFamily="34" charset="0"/>
              </a:rPr>
              <a:t>Gebitscontrole en verzorging</a:t>
            </a:r>
            <a:endParaRPr lang="nl-NL" dirty="0">
              <a:latin typeface="Arial Rounded MT Bold" panose="020F070403050403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3519" y="1260629"/>
            <a:ext cx="1189896" cy="162429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519" y="3575222"/>
            <a:ext cx="1436172" cy="157553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6450" y="5215092"/>
            <a:ext cx="1561345" cy="116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11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eblauweark.be/UserFiles/image/Konijngebit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746" y="1843300"/>
            <a:ext cx="4815102" cy="392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158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554</Words>
  <Application>Microsoft Office PowerPoint</Application>
  <PresentationFormat>Breedbeeld</PresentationFormat>
  <Paragraphs>85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Arial</vt:lpstr>
      <vt:lpstr>Arial Rounded MT Bold</vt:lpstr>
      <vt:lpstr>Lucida Sans Unicode</vt:lpstr>
      <vt:lpstr>Verdana</vt:lpstr>
      <vt:lpstr>Wingdings 2</vt:lpstr>
      <vt:lpstr>Wingdings 3</vt:lpstr>
      <vt:lpstr>Concours</vt:lpstr>
      <vt:lpstr>Konijn: Verzorging &amp; Gedrag</vt:lpstr>
      <vt:lpstr>Bezint eer ge begint…</vt:lpstr>
      <vt:lpstr>Algemene verzorging</vt:lpstr>
      <vt:lpstr>Optillen</vt:lpstr>
      <vt:lpstr>Gezondheidscontrole</vt:lpstr>
      <vt:lpstr>Nagelverzorging</vt:lpstr>
      <vt:lpstr>PowerPoint-presentatie</vt:lpstr>
      <vt:lpstr>Gebitscontrole en verzorging</vt:lpstr>
      <vt:lpstr>PowerPoint-presentatie</vt:lpstr>
      <vt:lpstr>Gedrag</vt:lpstr>
      <vt:lpstr>Communicatie</vt:lpstr>
      <vt:lpstr>Communicatie 2</vt:lpstr>
      <vt:lpstr>PowerPoint-presentatie</vt:lpstr>
      <vt:lpstr>EINDE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Verzorging</dc:title>
  <dc:creator>plomp</dc:creator>
  <cp:lastModifiedBy>Sophie Witschge</cp:lastModifiedBy>
  <cp:revision>17</cp:revision>
  <dcterms:created xsi:type="dcterms:W3CDTF">2015-04-15T18:18:09Z</dcterms:created>
  <dcterms:modified xsi:type="dcterms:W3CDTF">2017-08-29T14:57:11Z</dcterms:modified>
</cp:coreProperties>
</file>